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65" r:id="rId3"/>
    <p:sldId id="264" r:id="rId4"/>
    <p:sldId id="257" r:id="rId5"/>
    <p:sldId id="258" r:id="rId6"/>
    <p:sldId id="259" r:id="rId7"/>
    <p:sldId id="261" r:id="rId8"/>
    <p:sldId id="262" r:id="rId9"/>
    <p:sldId id="266" r:id="rId10"/>
    <p:sldId id="267" r:id="rId11"/>
    <p:sldId id="268" r:id="rId12"/>
    <p:sldId id="260" r:id="rId13"/>
    <p:sldId id="270" r:id="rId14"/>
    <p:sldId id="269"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05"/>
  </p:normalViewPr>
  <p:slideViewPr>
    <p:cSldViewPr>
      <p:cViewPr varScale="1">
        <p:scale>
          <a:sx n="110" d="100"/>
          <a:sy n="110" d="100"/>
        </p:scale>
        <p:origin x="164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7B782C-96B3-4091-96C9-F6B167BD4BEE}" type="datetimeFigureOut">
              <a:rPr lang="en-US" smtClean="0"/>
              <a:pPr/>
              <a:t>1/17/2019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ED8969-A090-40C7-95E3-41DE88967AAE}" type="slidenum">
              <a:rPr lang="en-US" smtClean="0"/>
              <a:pPr/>
              <a:t>‹#›</a:t>
            </a:fld>
            <a:endParaRPr lang="en-US" dirty="0"/>
          </a:p>
        </p:txBody>
      </p:sp>
    </p:spTree>
    <p:extLst>
      <p:ext uri="{BB962C8B-B14F-4D97-AF65-F5344CB8AC3E}">
        <p14:creationId xmlns:p14="http://schemas.microsoft.com/office/powerpoint/2010/main" val="3265540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Murchison is an IB World School where students take a variety of courses within eight subject areas. Students will be scheduled into Language Arts, History, Math, Science, LOTE, Arts, PE, Technology courses as well as a one semester IB Study Skills class.  Semester courses are allowable for Art, and Technology courses.  Please note the courses which count for multiple subject areas.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ED8969-A090-40C7-95E3-41DE88967AAE}" type="slidenum">
              <a:rPr lang="en-US" smtClean="0"/>
              <a:pPr/>
              <a:t>1</a:t>
            </a:fld>
            <a:endParaRPr lang="en-US" dirty="0"/>
          </a:p>
        </p:txBody>
      </p:sp>
    </p:spTree>
    <p:extLst>
      <p:ext uri="{BB962C8B-B14F-4D97-AF65-F5344CB8AC3E}">
        <p14:creationId xmlns:p14="http://schemas.microsoft.com/office/powerpoint/2010/main" val="1919362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must get teacher approval for level selection.</a:t>
            </a:r>
            <a:endParaRPr lang="en-US" dirty="0"/>
          </a:p>
        </p:txBody>
      </p:sp>
      <p:sp>
        <p:nvSpPr>
          <p:cNvPr id="4" name="Slide Number Placeholder 3"/>
          <p:cNvSpPr>
            <a:spLocks noGrp="1"/>
          </p:cNvSpPr>
          <p:nvPr>
            <p:ph type="sldNum" sz="quarter" idx="10"/>
          </p:nvPr>
        </p:nvSpPr>
        <p:spPr/>
        <p:txBody>
          <a:bodyPr/>
          <a:lstStyle/>
          <a:p>
            <a:fld id="{54ED8969-A090-40C7-95E3-41DE88967AAE}" type="slidenum">
              <a:rPr lang="en-US" smtClean="0"/>
              <a:pPr/>
              <a:t>4</a:t>
            </a:fld>
            <a:endParaRPr lang="en-US" dirty="0"/>
          </a:p>
        </p:txBody>
      </p:sp>
    </p:spTree>
    <p:extLst>
      <p:ext uri="{BB962C8B-B14F-4D97-AF65-F5344CB8AC3E}">
        <p14:creationId xmlns:p14="http://schemas.microsoft.com/office/powerpoint/2010/main" val="1431283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All students must choose a language from the list.  Please note that students will remain in the same language for 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7</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&amp; 8</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grade.  Use the boxes to rank your preference in order 1 – 5.</a:t>
            </a:r>
          </a:p>
          <a:p>
            <a:endParaRPr lang="en-US" dirty="0"/>
          </a:p>
        </p:txBody>
      </p:sp>
      <p:sp>
        <p:nvSpPr>
          <p:cNvPr id="4" name="Slide Number Placeholder 3"/>
          <p:cNvSpPr>
            <a:spLocks noGrp="1"/>
          </p:cNvSpPr>
          <p:nvPr>
            <p:ph type="sldNum" sz="quarter" idx="10"/>
          </p:nvPr>
        </p:nvSpPr>
        <p:spPr/>
        <p:txBody>
          <a:bodyPr/>
          <a:lstStyle/>
          <a:p>
            <a:fld id="{54ED8969-A090-40C7-95E3-41DE88967AAE}" type="slidenum">
              <a:rPr lang="en-US" smtClean="0"/>
              <a:pPr/>
              <a:t>5</a:t>
            </a:fld>
            <a:endParaRPr lang="en-US" dirty="0"/>
          </a:p>
        </p:txBody>
      </p:sp>
    </p:spTree>
    <p:extLst>
      <p:ext uri="{BB962C8B-B14F-4D97-AF65-F5344CB8AC3E}">
        <p14:creationId xmlns:p14="http://schemas.microsoft.com/office/powerpoint/2010/main" val="2533002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Choose one.</a:t>
            </a:r>
            <a:endParaRPr lang="en-US" dirty="0"/>
          </a:p>
        </p:txBody>
      </p:sp>
      <p:sp>
        <p:nvSpPr>
          <p:cNvPr id="4" name="Slide Number Placeholder 3"/>
          <p:cNvSpPr>
            <a:spLocks noGrp="1"/>
          </p:cNvSpPr>
          <p:nvPr>
            <p:ph type="sldNum" sz="quarter" idx="10"/>
          </p:nvPr>
        </p:nvSpPr>
        <p:spPr/>
        <p:txBody>
          <a:bodyPr/>
          <a:lstStyle/>
          <a:p>
            <a:fld id="{54ED8969-A090-40C7-95E3-41DE88967AAE}" type="slidenum">
              <a:rPr lang="en-US" smtClean="0"/>
              <a:pPr/>
              <a:t>6</a:t>
            </a:fld>
            <a:endParaRPr lang="en-US" dirty="0"/>
          </a:p>
        </p:txBody>
      </p:sp>
    </p:spTree>
    <p:extLst>
      <p:ext uri="{BB962C8B-B14F-4D97-AF65-F5344CB8AC3E}">
        <p14:creationId xmlns:p14="http://schemas.microsoft.com/office/powerpoint/2010/main" val="1680258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Choose a total of 2 semesters of classes from Arts.</a:t>
            </a:r>
            <a:endParaRPr lang="en-US" dirty="0"/>
          </a:p>
        </p:txBody>
      </p:sp>
      <p:sp>
        <p:nvSpPr>
          <p:cNvPr id="4" name="Slide Number Placeholder 3"/>
          <p:cNvSpPr>
            <a:spLocks noGrp="1"/>
          </p:cNvSpPr>
          <p:nvPr>
            <p:ph type="sldNum" sz="quarter" idx="10"/>
          </p:nvPr>
        </p:nvSpPr>
        <p:spPr/>
        <p:txBody>
          <a:bodyPr/>
          <a:lstStyle/>
          <a:p>
            <a:fld id="{54ED8969-A090-40C7-95E3-41DE88967AAE}" type="slidenum">
              <a:rPr lang="en-US" smtClean="0"/>
              <a:pPr/>
              <a:t>7</a:t>
            </a:fld>
            <a:endParaRPr lang="en-US" dirty="0"/>
          </a:p>
        </p:txBody>
      </p:sp>
    </p:spTree>
    <p:extLst>
      <p:ext uri="{BB962C8B-B14F-4D97-AF65-F5344CB8AC3E}">
        <p14:creationId xmlns:p14="http://schemas.microsoft.com/office/powerpoint/2010/main" val="3536583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6C0704-A0DF-4770-BA3C-0F5D38C92DA1}" type="datetimeFigureOut">
              <a:rPr lang="en-US" smtClean="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2CB9A0-BD00-4576-B6A7-884BFEE7464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6C0704-A0DF-4770-BA3C-0F5D38C92DA1}" type="datetimeFigureOut">
              <a:rPr lang="en-US" smtClean="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2CB9A0-BD00-4576-B6A7-884BFEE7464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6C0704-A0DF-4770-BA3C-0F5D38C92DA1}" type="datetimeFigureOut">
              <a:rPr lang="en-US" smtClean="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2CB9A0-BD00-4576-B6A7-884BFEE7464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6C0704-A0DF-4770-BA3C-0F5D38C92DA1}" type="datetimeFigureOut">
              <a:rPr lang="en-US" smtClean="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2CB9A0-BD00-4576-B6A7-884BFEE7464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C6C0704-A0DF-4770-BA3C-0F5D38C92DA1}" type="datetimeFigureOut">
              <a:rPr lang="en-US" smtClean="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2CB9A0-BD00-4576-B6A7-884BFEE7464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6C0704-A0DF-4770-BA3C-0F5D38C92DA1}" type="datetimeFigureOut">
              <a:rPr lang="en-US" smtClean="0"/>
              <a:pPr/>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2CB9A0-BD00-4576-B6A7-884BFEE7464D}"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6C0704-A0DF-4770-BA3C-0F5D38C92DA1}" type="datetimeFigureOut">
              <a:rPr lang="en-US" smtClean="0"/>
              <a:pPr/>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2CB9A0-BD00-4576-B6A7-884BFEE7464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6C0704-A0DF-4770-BA3C-0F5D38C92DA1}" type="datetimeFigureOut">
              <a:rPr lang="en-US" smtClean="0"/>
              <a:pPr/>
              <a:t>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2CB9A0-BD00-4576-B6A7-884BFEE7464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C0704-A0DF-4770-BA3C-0F5D38C92DA1}" type="datetimeFigureOut">
              <a:rPr lang="en-US" smtClean="0"/>
              <a:pPr/>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2CB9A0-BD00-4576-B6A7-884BFEE7464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C6C0704-A0DF-4770-BA3C-0F5D38C92DA1}" type="datetimeFigureOut">
              <a:rPr lang="en-US" smtClean="0"/>
              <a:pPr/>
              <a:t>1/17/2019</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72CB9A0-BD00-4576-B6A7-884BFEE7464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6C0704-A0DF-4770-BA3C-0F5D38C92DA1}" type="datetimeFigureOut">
              <a:rPr lang="en-US" smtClean="0"/>
              <a:pPr/>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2CB9A0-BD00-4576-B6A7-884BFEE7464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C6C0704-A0DF-4770-BA3C-0F5D38C92DA1}" type="datetimeFigureOut">
              <a:rPr lang="en-US" smtClean="0"/>
              <a:pPr/>
              <a:t>1/17/2019</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72CB9A0-BD00-4576-B6A7-884BFEE7464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2019-2020 6</a:t>
            </a:r>
            <a:r>
              <a:rPr lang="en-US" baseline="30000" dirty="0" smtClean="0"/>
              <a:t>th</a:t>
            </a:r>
            <a:r>
              <a:rPr lang="en-US" dirty="0" smtClean="0"/>
              <a:t> Grade Course Selection Sheet</a:t>
            </a:r>
            <a:endParaRPr lang="en-US" dirty="0"/>
          </a:p>
        </p:txBody>
      </p:sp>
      <p:sp>
        <p:nvSpPr>
          <p:cNvPr id="3" name="Subtitle 2"/>
          <p:cNvSpPr>
            <a:spLocks noGrp="1"/>
          </p:cNvSpPr>
          <p:nvPr>
            <p:ph type="subTitle" idx="1"/>
          </p:nvPr>
        </p:nvSpPr>
        <p:spPr>
          <a:xfrm>
            <a:off x="3200400" y="3685032"/>
            <a:ext cx="3048000" cy="810768"/>
          </a:xfrm>
        </p:spPr>
        <p:txBody>
          <a:bodyPr/>
          <a:lstStyle/>
          <a:p>
            <a:endParaRPr lang="en-US" dirty="0"/>
          </a:p>
        </p:txBody>
      </p:sp>
      <p:pic>
        <p:nvPicPr>
          <p:cNvPr id="1026" name="Picture 2" descr="C:\Users\E136701\AppData\Local\Temp\notesFCBCEE\matador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0" y="3733800"/>
            <a:ext cx="33528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7629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GRAPHIC DESIGN I</a:t>
            </a:r>
            <a:endParaRPr lang="en-US" sz="3600" dirty="0"/>
          </a:p>
        </p:txBody>
      </p:sp>
      <p:sp>
        <p:nvSpPr>
          <p:cNvPr id="3" name="Content Placeholder 2"/>
          <p:cNvSpPr>
            <a:spLocks noGrp="1"/>
          </p:cNvSpPr>
          <p:nvPr>
            <p:ph idx="1"/>
          </p:nvPr>
        </p:nvSpPr>
        <p:spPr>
          <a:xfrm>
            <a:off x="822960" y="1219200"/>
            <a:ext cx="7520940" cy="3581400"/>
          </a:xfrm>
        </p:spPr>
        <p:txBody>
          <a:bodyPr>
            <a:normAutofit/>
          </a:bodyPr>
          <a:lstStyle/>
          <a:p>
            <a:pPr algn="ctr"/>
            <a:r>
              <a:rPr lang="en-US" sz="2800" dirty="0">
                <a:solidFill>
                  <a:srgbClr val="002060"/>
                </a:solidFill>
              </a:rPr>
              <a:t>Graphic Design shapes the meaning and impact of books, billboards, magazines, websites, CD covers, package designs, logos, photography and more! </a:t>
            </a:r>
            <a:r>
              <a:rPr lang="en-US" sz="2800" dirty="0"/>
              <a:t>The design process is used for two or three dimensional projects. Art elements, principles of design, and typographic principles are applied to projects with the application of real world situations.</a:t>
            </a:r>
          </a:p>
        </p:txBody>
      </p:sp>
    </p:spTree>
    <p:extLst>
      <p:ext uri="{BB962C8B-B14F-4D97-AF65-F5344CB8AC3E}">
        <p14:creationId xmlns:p14="http://schemas.microsoft.com/office/powerpoint/2010/main" val="2379003867"/>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PATHWAYS TO COMPUTER SCIENCE</a:t>
            </a:r>
            <a:endParaRPr lang="en-US" sz="3200" dirty="0"/>
          </a:p>
        </p:txBody>
      </p:sp>
      <p:sp>
        <p:nvSpPr>
          <p:cNvPr id="3" name="Content Placeholder 2"/>
          <p:cNvSpPr>
            <a:spLocks noGrp="1"/>
          </p:cNvSpPr>
          <p:nvPr>
            <p:ph idx="1"/>
          </p:nvPr>
        </p:nvSpPr>
        <p:spPr>
          <a:xfrm>
            <a:off x="822960" y="1371600"/>
            <a:ext cx="7520940" cy="2895599"/>
          </a:xfrm>
        </p:spPr>
        <p:txBody>
          <a:bodyPr>
            <a:normAutofit fontScale="25000" lnSpcReduction="20000"/>
          </a:bodyPr>
          <a:lstStyle/>
          <a:p>
            <a:pPr fontAlgn="base"/>
            <a:r>
              <a:rPr lang="en-US" sz="6400" b="0" dirty="0" smtClean="0"/>
              <a:t>Units </a:t>
            </a:r>
            <a:r>
              <a:rPr lang="en-US" sz="6400" b="0" dirty="0"/>
              <a:t>covered include:</a:t>
            </a:r>
          </a:p>
          <a:p>
            <a:pPr lvl="1" fontAlgn="base"/>
            <a:r>
              <a:rPr lang="en-US" sz="6400" dirty="0"/>
              <a:t>History of computing</a:t>
            </a:r>
          </a:p>
          <a:p>
            <a:pPr lvl="1" fontAlgn="base"/>
            <a:r>
              <a:rPr lang="en-US" sz="6400" dirty="0"/>
              <a:t>Introduction to HTML</a:t>
            </a:r>
          </a:p>
          <a:p>
            <a:pPr lvl="1" fontAlgn="base"/>
            <a:r>
              <a:rPr lang="en-US" sz="6400" dirty="0"/>
              <a:t>Programming basics in Scratch</a:t>
            </a:r>
          </a:p>
          <a:p>
            <a:pPr lvl="1" fontAlgn="base"/>
            <a:r>
              <a:rPr lang="en-US" sz="6400" dirty="0"/>
              <a:t>Applied programming in MIT App Inventor</a:t>
            </a:r>
          </a:p>
          <a:p>
            <a:pPr lvl="1" fontAlgn="base"/>
            <a:r>
              <a:rPr lang="en-US" sz="6400" dirty="0"/>
              <a:t>Physical computing with microcontrollers</a:t>
            </a:r>
          </a:p>
          <a:p>
            <a:r>
              <a:rPr lang="en-US" sz="6400" b="0" dirty="0"/>
              <a:t/>
            </a:r>
            <a:br>
              <a:rPr lang="en-US" sz="6400" b="0" dirty="0"/>
            </a:br>
            <a:r>
              <a:rPr lang="en-US" sz="7200" dirty="0"/>
              <a:t>Description</a:t>
            </a:r>
            <a:endParaRPr lang="en-US" sz="7200" b="0" dirty="0"/>
          </a:p>
          <a:p>
            <a:r>
              <a:rPr lang="en-US" sz="7200" b="0" dirty="0"/>
              <a:t>This course is an introduction to different areas of computer science including </a:t>
            </a:r>
            <a:r>
              <a:rPr lang="en-US" sz="7200" b="0" dirty="0">
                <a:solidFill>
                  <a:srgbClr val="002060"/>
                </a:solidFill>
              </a:rPr>
              <a:t>web design, programming and physical computing</a:t>
            </a:r>
            <a:r>
              <a:rPr lang="en-US" sz="7200" b="0" dirty="0"/>
              <a:t>.  As a career and technology class there is an emphasis on the different careers these skills could apply to. Since students will be using block-based computer languages like Scratch and MIT App inventor, no previous experience with coding is required.  </a:t>
            </a:r>
            <a:endParaRPr lang="en-US" sz="7200" b="0" dirty="0"/>
          </a:p>
          <a:p>
            <a:r>
              <a:rPr lang="en-US" dirty="0"/>
              <a:t/>
            </a:r>
            <a:br>
              <a:rPr lang="en-US" dirty="0"/>
            </a:br>
            <a:endParaRPr lang="en-US" sz="3200" dirty="0"/>
          </a:p>
        </p:txBody>
      </p:sp>
    </p:spTree>
    <p:extLst>
      <p:ext uri="{BB962C8B-B14F-4D97-AF65-F5344CB8AC3E}">
        <p14:creationId xmlns:p14="http://schemas.microsoft.com/office/powerpoint/2010/main" val="162372054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491" y="0"/>
            <a:ext cx="7520940" cy="533400"/>
          </a:xfrm>
        </p:spPr>
        <p:txBody>
          <a:bodyPr/>
          <a:lstStyle/>
          <a:p>
            <a:pPr algn="ctr"/>
            <a:r>
              <a:rPr lang="en-US" dirty="0"/>
              <a:t>PATHWAYS </a:t>
            </a:r>
            <a:r>
              <a:rPr lang="en-US" dirty="0" smtClean="0"/>
              <a:t>to robotics</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p:txBody>
      </p:sp>
      <p:sp>
        <p:nvSpPr>
          <p:cNvPr id="4" name="Rectangle 3"/>
          <p:cNvSpPr/>
          <p:nvPr/>
        </p:nvSpPr>
        <p:spPr>
          <a:xfrm>
            <a:off x="1066800" y="1043733"/>
            <a:ext cx="7162800" cy="4801314"/>
          </a:xfrm>
          <a:prstGeom prst="rect">
            <a:avLst/>
          </a:prstGeom>
        </p:spPr>
        <p:txBody>
          <a:bodyPr wrap="square">
            <a:spAutoFit/>
          </a:bodyPr>
          <a:lstStyle/>
          <a:p>
            <a:pPr fontAlgn="base">
              <a:buFont typeface="Arial" panose="020B0604020202020204" pitchFamily="34" charset="0"/>
              <a:buChar char="•"/>
            </a:pPr>
            <a:r>
              <a:rPr lang="en-US" sz="1600" dirty="0" smtClean="0">
                <a:solidFill>
                  <a:srgbClr val="000000"/>
                </a:solidFill>
                <a:latin typeface="Arial" panose="020B0604020202020204" pitchFamily="34" charset="0"/>
              </a:rPr>
              <a:t>Units </a:t>
            </a:r>
            <a:r>
              <a:rPr lang="en-US" sz="1600" dirty="0">
                <a:solidFill>
                  <a:srgbClr val="000000"/>
                </a:solidFill>
                <a:latin typeface="Arial" panose="020B0604020202020204" pitchFamily="34" charset="0"/>
              </a:rPr>
              <a:t>covered include:</a:t>
            </a:r>
          </a:p>
          <a:p>
            <a:pPr marL="742950" lvl="1" indent="-285750" fontAlgn="base">
              <a:buFont typeface="Arial" panose="020B0604020202020204" pitchFamily="34" charset="0"/>
              <a:buChar char="•"/>
            </a:pPr>
            <a:r>
              <a:rPr lang="en-US" sz="1600" dirty="0">
                <a:solidFill>
                  <a:srgbClr val="000000"/>
                </a:solidFill>
                <a:latin typeface="Arial" panose="020B0604020202020204" pitchFamily="34" charset="0"/>
              </a:rPr>
              <a:t>Foundational Unit: Design Process</a:t>
            </a:r>
          </a:p>
          <a:p>
            <a:pPr marL="742950" lvl="1" indent="-285750" fontAlgn="base">
              <a:buFont typeface="Arial" panose="020B0604020202020204" pitchFamily="34" charset="0"/>
              <a:buChar char="•"/>
            </a:pPr>
            <a:r>
              <a:rPr lang="en-US" sz="1600" dirty="0">
                <a:solidFill>
                  <a:srgbClr val="000000"/>
                </a:solidFill>
                <a:latin typeface="Arial" panose="020B0604020202020204" pitchFamily="34" charset="0"/>
              </a:rPr>
              <a:t>Coding in text based languages (</a:t>
            </a:r>
            <a:r>
              <a:rPr lang="en-US" sz="1600" dirty="0" err="1">
                <a:solidFill>
                  <a:srgbClr val="000000"/>
                </a:solidFill>
                <a:latin typeface="Arial" panose="020B0604020202020204" pitchFamily="34" charset="0"/>
              </a:rPr>
              <a:t>RobotC</a:t>
            </a:r>
            <a:r>
              <a:rPr lang="en-US" sz="1600" dirty="0">
                <a:solidFill>
                  <a:srgbClr val="000000"/>
                </a:solidFill>
                <a:latin typeface="Arial" panose="020B0604020202020204" pitchFamily="34" charset="0"/>
              </a:rPr>
              <a:t>)</a:t>
            </a:r>
          </a:p>
          <a:p>
            <a:pPr marL="742950" lvl="1" indent="-285750" fontAlgn="base">
              <a:buFont typeface="Arial" panose="020B0604020202020204" pitchFamily="34" charset="0"/>
              <a:buChar char="•"/>
            </a:pPr>
            <a:r>
              <a:rPr lang="en-US" sz="1600" dirty="0">
                <a:solidFill>
                  <a:srgbClr val="000000"/>
                </a:solidFill>
                <a:latin typeface="Arial" panose="020B0604020202020204" pitchFamily="34" charset="0"/>
              </a:rPr>
              <a:t>Basic mechanical systems with VEX Robotics </a:t>
            </a:r>
          </a:p>
          <a:p>
            <a:pPr marL="742950" lvl="1" indent="-285750" fontAlgn="base">
              <a:buFont typeface="Arial" panose="020B0604020202020204" pitchFamily="34" charset="0"/>
              <a:buChar char="•"/>
            </a:pPr>
            <a:r>
              <a:rPr lang="en-US" sz="1600" dirty="0">
                <a:solidFill>
                  <a:srgbClr val="000000"/>
                </a:solidFill>
                <a:latin typeface="Arial" panose="020B0604020202020204" pitchFamily="34" charset="0"/>
              </a:rPr>
              <a:t>Design Challenge games/competitions with robots </a:t>
            </a:r>
          </a:p>
          <a:p>
            <a:r>
              <a:rPr lang="en-US" dirty="0"/>
              <a:t/>
            </a:r>
            <a:br>
              <a:rPr lang="en-US" dirty="0"/>
            </a:br>
            <a:r>
              <a:rPr lang="en-US" b="1" dirty="0" smtClean="0">
                <a:solidFill>
                  <a:srgbClr val="222222"/>
                </a:solidFill>
                <a:latin typeface="Times New Roman" panose="02020603050405020304" pitchFamily="18" charset="0"/>
              </a:rPr>
              <a:t>DESCRIPTION</a:t>
            </a:r>
            <a:r>
              <a:rPr lang="en-US" dirty="0"/>
              <a:t/>
            </a:r>
            <a:br>
              <a:rPr lang="en-US" dirty="0"/>
            </a:br>
            <a:r>
              <a:rPr lang="en-US" dirty="0">
                <a:solidFill>
                  <a:srgbClr val="333333"/>
                </a:solidFill>
                <a:latin typeface="Arial" panose="020B0604020202020204" pitchFamily="34" charset="0"/>
              </a:rPr>
              <a:t>Pathways to Robotics is a hands-on, project and inquiry based class that will focus on the design process. 6th grade students will explore the VEX Robotics system and </a:t>
            </a:r>
            <a:r>
              <a:rPr lang="en-US" dirty="0">
                <a:solidFill>
                  <a:srgbClr val="002060"/>
                </a:solidFill>
                <a:latin typeface="Arial" panose="020B0604020202020204" pitchFamily="34" charset="0"/>
              </a:rPr>
              <a:t>create robots to compete in challenges and games throughout the semester</a:t>
            </a:r>
            <a:r>
              <a:rPr lang="en-US" dirty="0">
                <a:solidFill>
                  <a:srgbClr val="333333"/>
                </a:solidFill>
                <a:latin typeface="Arial" panose="020B0604020202020204" pitchFamily="34" charset="0"/>
              </a:rPr>
              <a:t>. This course will introduce basic coding principles and students will create simple programs to control and automate their robots. Students will also explore mechanisms and simple electronic sensors and motors with robotics systems.   </a:t>
            </a:r>
            <a:endParaRPr lang="en-US" dirty="0"/>
          </a:p>
          <a:p>
            <a:r>
              <a:rPr lang="en-US" dirty="0"/>
              <a:t/>
            </a:r>
            <a:br>
              <a:rPr lang="en-US" dirty="0"/>
            </a:br>
            <a:endParaRPr lang="en-US" dirty="0"/>
          </a:p>
        </p:txBody>
      </p:sp>
    </p:spTree>
    <p:extLst>
      <p:ext uri="{BB962C8B-B14F-4D97-AF65-F5344CB8AC3E}">
        <p14:creationId xmlns:p14="http://schemas.microsoft.com/office/powerpoint/2010/main" val="3150778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Touch key data entry (keyboarding)</a:t>
            </a:r>
            <a:endParaRPr lang="en-US" sz="3600" dirty="0"/>
          </a:p>
        </p:txBody>
      </p:sp>
      <p:sp>
        <p:nvSpPr>
          <p:cNvPr id="3" name="Content Placeholder 2"/>
          <p:cNvSpPr>
            <a:spLocks noGrp="1"/>
          </p:cNvSpPr>
          <p:nvPr>
            <p:ph idx="1"/>
          </p:nvPr>
        </p:nvSpPr>
        <p:spPr>
          <a:xfrm>
            <a:off x="822960" y="1524000"/>
            <a:ext cx="7520940" cy="3505200"/>
          </a:xfrm>
        </p:spPr>
        <p:txBody>
          <a:bodyPr>
            <a:normAutofit/>
          </a:bodyPr>
          <a:lstStyle/>
          <a:p>
            <a:pPr algn="ctr"/>
            <a:r>
              <a:rPr lang="en-US" sz="2800" dirty="0">
                <a:solidFill>
                  <a:srgbClr val="002060"/>
                </a:solidFill>
              </a:rPr>
              <a:t>Students will learn how to type by touch with proper keyboarding </a:t>
            </a:r>
            <a:r>
              <a:rPr lang="en-US" sz="2800" b="0" dirty="0">
                <a:solidFill>
                  <a:srgbClr val="002060"/>
                </a:solidFill>
              </a:rPr>
              <a:t>techniques </a:t>
            </a:r>
            <a:r>
              <a:rPr lang="en-US" sz="2800" b="0" dirty="0"/>
              <a:t>using Micro Type Multimedia software</a:t>
            </a:r>
            <a:r>
              <a:rPr lang="en-US" sz="2800" dirty="0"/>
              <a:t>. Microsoft Office and Publisher 2013 will be used for production work, such as the following: </a:t>
            </a:r>
            <a:r>
              <a:rPr lang="en-US" sz="2800" dirty="0">
                <a:solidFill>
                  <a:srgbClr val="002060"/>
                </a:solidFill>
              </a:rPr>
              <a:t>business letters, reports, resumes, and tables. </a:t>
            </a:r>
            <a:r>
              <a:rPr lang="en-US" sz="2800" dirty="0"/>
              <a:t>10-Key is also included in the curriculum.</a:t>
            </a:r>
          </a:p>
        </p:txBody>
      </p:sp>
    </p:spTree>
    <p:extLst>
      <p:ext uri="{BB962C8B-B14F-4D97-AF65-F5344CB8AC3E}">
        <p14:creationId xmlns:p14="http://schemas.microsoft.com/office/powerpoint/2010/main" val="145663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AVID</a:t>
            </a:r>
            <a:endParaRPr lang="en-US" sz="3600" dirty="0"/>
          </a:p>
        </p:txBody>
      </p:sp>
      <p:sp>
        <p:nvSpPr>
          <p:cNvPr id="6" name="Content Placeholder 5"/>
          <p:cNvSpPr>
            <a:spLocks noGrp="1"/>
          </p:cNvSpPr>
          <p:nvPr>
            <p:ph idx="1"/>
          </p:nvPr>
        </p:nvSpPr>
        <p:spPr/>
        <p:txBody>
          <a:bodyPr/>
          <a:lstStyle/>
          <a:p>
            <a:pPr algn="ctr"/>
            <a:endParaRPr lang="en-US" dirty="0" smtClean="0"/>
          </a:p>
          <a:p>
            <a:pPr algn="ctr"/>
            <a:endParaRPr lang="en-US" dirty="0"/>
          </a:p>
          <a:p>
            <a:pPr algn="ctr"/>
            <a:r>
              <a:rPr lang="en-US" sz="2000" dirty="0" smtClean="0"/>
              <a:t>We </a:t>
            </a:r>
            <a:r>
              <a:rPr lang="en-US" sz="2000" dirty="0"/>
              <a:t>learn </a:t>
            </a:r>
            <a:r>
              <a:rPr lang="en-US" sz="2000" dirty="0">
                <a:solidFill>
                  <a:srgbClr val="7030A0"/>
                </a:solidFill>
              </a:rPr>
              <a:t>college readiness skills </a:t>
            </a:r>
            <a:r>
              <a:rPr lang="en-US" sz="2000" dirty="0"/>
              <a:t>that help us maintain success both now and throughout </a:t>
            </a:r>
            <a:r>
              <a:rPr lang="en-US" sz="2000" dirty="0">
                <a:solidFill>
                  <a:srgbClr val="7030A0"/>
                </a:solidFill>
              </a:rPr>
              <a:t>college</a:t>
            </a:r>
            <a:r>
              <a:rPr lang="en-US" sz="2000" dirty="0"/>
              <a:t> using the AVID Curriculum (Writing, Inquiry, Collaboration, Organization and Reading). </a:t>
            </a:r>
            <a:r>
              <a:rPr lang="en-US" sz="2000" dirty="0">
                <a:solidFill>
                  <a:srgbClr val="C00000"/>
                </a:solidFill>
              </a:rPr>
              <a:t>Students are required to take the most rigorous courses offered at Murchison</a:t>
            </a:r>
            <a:r>
              <a:rPr lang="en-US" sz="2000" dirty="0"/>
              <a:t>. AVID students take at least 2 pages of notes in their core classes each week, maintain their </a:t>
            </a:r>
            <a:r>
              <a:rPr lang="en-US" sz="2000" dirty="0" smtClean="0"/>
              <a:t>agenda. </a:t>
            </a:r>
            <a:r>
              <a:rPr lang="en-US" sz="2000" dirty="0"/>
              <a:t>The 6th grade focus </a:t>
            </a:r>
            <a:r>
              <a:rPr lang="en-US" sz="2000"/>
              <a:t>is </a:t>
            </a:r>
            <a:endParaRPr lang="en-US" sz="2000" smtClean="0"/>
          </a:p>
          <a:p>
            <a:pPr algn="ctr"/>
            <a:r>
              <a:rPr lang="en-US" sz="2000" smtClean="0">
                <a:solidFill>
                  <a:srgbClr val="7030A0"/>
                </a:solidFill>
              </a:rPr>
              <a:t>college </a:t>
            </a:r>
            <a:r>
              <a:rPr lang="en-US" sz="2000" dirty="0">
                <a:solidFill>
                  <a:srgbClr val="7030A0"/>
                </a:solidFill>
              </a:rPr>
              <a:t>awareness</a:t>
            </a:r>
            <a:r>
              <a:rPr lang="en-US" sz="2000" dirty="0">
                <a:solidFill>
                  <a:srgbClr val="C00000"/>
                </a:solidFill>
              </a:rPr>
              <a:t>.</a:t>
            </a:r>
          </a:p>
        </p:txBody>
      </p:sp>
    </p:spTree>
    <p:extLst>
      <p:ext uri="{BB962C8B-B14F-4D97-AF65-F5344CB8AC3E}">
        <p14:creationId xmlns:p14="http://schemas.microsoft.com/office/powerpoint/2010/main" val="2411998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DATES TO REMEMBER</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Choice Sheet Night – Tuesday, </a:t>
            </a:r>
            <a:r>
              <a:rPr lang="en-US" sz="1800" i="1" dirty="0" smtClean="0"/>
              <a:t>February 5</a:t>
            </a:r>
            <a:r>
              <a:rPr lang="en-US" sz="1800" i="1" baseline="30000" dirty="0" smtClean="0"/>
              <a:t>th</a:t>
            </a:r>
            <a:r>
              <a:rPr lang="en-US" sz="1800" dirty="0" smtClean="0"/>
              <a:t>, 5:30 – 7:30.</a:t>
            </a:r>
          </a:p>
          <a:p>
            <a:pPr>
              <a:buFont typeface="Arial" panose="020B0604020202020204" pitchFamily="34" charset="0"/>
              <a:buChar char="•"/>
            </a:pPr>
            <a:r>
              <a:rPr lang="en-US" sz="1800" dirty="0" smtClean="0"/>
              <a:t>Choice Sheets due to your counselor by February 8.</a:t>
            </a:r>
          </a:p>
          <a:p>
            <a:pPr>
              <a:buFont typeface="Arial" panose="020B0604020202020204" pitchFamily="34" charset="0"/>
              <a:buChar char="•"/>
            </a:pPr>
            <a:r>
              <a:rPr lang="en-US" sz="1800" dirty="0" smtClean="0"/>
              <a:t>No changes after </a:t>
            </a:r>
            <a:r>
              <a:rPr lang="en-US" sz="1800" i="1" dirty="0" smtClean="0"/>
              <a:t>August 1</a:t>
            </a:r>
            <a:r>
              <a:rPr lang="en-US" sz="1800" dirty="0" smtClean="0"/>
              <a:t>.</a:t>
            </a:r>
          </a:p>
          <a:p>
            <a:pPr>
              <a:buFont typeface="Arial" panose="020B0604020202020204" pitchFamily="34" charset="0"/>
              <a:buChar char="•"/>
            </a:pPr>
            <a:r>
              <a:rPr lang="en-US" sz="1800" dirty="0" smtClean="0"/>
              <a:t>Transition Camp – early </a:t>
            </a:r>
            <a:r>
              <a:rPr lang="en-US" sz="1800" i="1" dirty="0" smtClean="0"/>
              <a:t>August 2019</a:t>
            </a:r>
          </a:p>
          <a:p>
            <a:pPr>
              <a:buFont typeface="Arial" panose="020B0604020202020204" pitchFamily="34" charset="0"/>
              <a:buChar char="•"/>
            </a:pPr>
            <a:r>
              <a:rPr lang="en-US" sz="1800" dirty="0" smtClean="0"/>
              <a:t>Go to </a:t>
            </a:r>
            <a:r>
              <a:rPr lang="en-US" sz="1800" dirty="0" err="1" smtClean="0"/>
              <a:t>murchisonmatadors.org</a:t>
            </a:r>
            <a:r>
              <a:rPr lang="en-US" sz="1800" dirty="0" smtClean="0"/>
              <a:t> for more information.</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pic>
        <p:nvPicPr>
          <p:cNvPr id="4" name="Picture 3" descr="C:\Users\E136701\AppData\Local\Microsoft\Windows\Temporary Internet Files\Content.IE5\J7IO8KZN\MP90043932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3742534"/>
            <a:ext cx="3164556" cy="2248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5891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i="1" baseline="30000" dirty="0" smtClean="0"/>
              <a:t/>
            </a:r>
            <a:br>
              <a:rPr lang="en-US" sz="6000" b="1" i="1" baseline="30000" dirty="0" smtClean="0"/>
            </a:br>
            <a:r>
              <a:rPr lang="en-US" sz="6000" b="1" i="1" baseline="30000" dirty="0"/>
              <a:t/>
            </a:r>
            <a:br>
              <a:rPr lang="en-US" sz="6000" b="1" i="1" baseline="30000" dirty="0"/>
            </a:br>
            <a:r>
              <a:rPr lang="en-US" sz="6000" b="1" i="1" baseline="30000" dirty="0" smtClean="0"/>
              <a:t>What’s </a:t>
            </a:r>
            <a:r>
              <a:rPr lang="en-US" sz="6000" b="1" i="1" baseline="30000" dirty="0" smtClean="0">
                <a:solidFill>
                  <a:schemeClr val="accent3">
                    <a:lumMod val="60000"/>
                    <a:lumOff val="40000"/>
                  </a:schemeClr>
                </a:solidFill>
              </a:rPr>
              <a:t>cool</a:t>
            </a:r>
            <a:r>
              <a:rPr lang="en-US" sz="6000" b="1" i="1" baseline="30000" dirty="0" smtClean="0"/>
              <a:t> about </a:t>
            </a:r>
            <a:r>
              <a:rPr lang="en-US" sz="6000" b="1" i="1" baseline="30000" dirty="0" smtClean="0">
                <a:solidFill>
                  <a:schemeClr val="accent2"/>
                </a:solidFill>
              </a:rPr>
              <a:t>Murchison</a:t>
            </a:r>
            <a:r>
              <a:rPr lang="en-US" sz="6000" b="1" i="1" baseline="30000" dirty="0" smtClean="0"/>
              <a:t>?</a:t>
            </a:r>
            <a:endParaRPr lang="en-US" sz="6000" b="1" i="1" baseline="30000" dirty="0"/>
          </a:p>
        </p:txBody>
      </p:sp>
      <p:sp>
        <p:nvSpPr>
          <p:cNvPr id="3" name="Content Placeholder 2"/>
          <p:cNvSpPr>
            <a:spLocks noGrp="1"/>
          </p:cNvSpPr>
          <p:nvPr>
            <p:ph idx="1"/>
          </p:nvPr>
        </p:nvSpPr>
        <p:spPr>
          <a:xfrm>
            <a:off x="822960" y="1600200"/>
            <a:ext cx="7520940" cy="3080277"/>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a:buFont typeface="Arial" pitchFamily="34" charset="0"/>
              <a:buChar char="•"/>
            </a:pPr>
            <a:endParaRPr lang="en-US" sz="3600" dirty="0" smtClean="0">
              <a:ln/>
              <a:solidFill>
                <a:schemeClr val="accent3"/>
              </a:solidFill>
            </a:endParaRPr>
          </a:p>
          <a:p>
            <a:pPr>
              <a:buFont typeface="Arial" pitchFamily="34" charset="0"/>
              <a:buChar char="•"/>
            </a:pPr>
            <a:r>
              <a:rPr lang="en-US" sz="3600" dirty="0" smtClean="0">
                <a:ln w="6600">
                  <a:solidFill>
                    <a:schemeClr val="accent2"/>
                  </a:solidFill>
                  <a:prstDash val="solid"/>
                </a:ln>
                <a:solidFill>
                  <a:srgbClr val="FFFFFF"/>
                </a:solidFill>
                <a:effectLst>
                  <a:outerShdw dist="38100" dir="2700000" algn="tl" rotWithShape="0">
                    <a:schemeClr val="accent2"/>
                  </a:outerShdw>
                </a:effectLst>
              </a:rPr>
              <a:t>Choices</a:t>
            </a:r>
          </a:p>
          <a:p>
            <a:pPr>
              <a:buFont typeface="Arial" pitchFamily="34" charset="0"/>
              <a:buChar char="•"/>
            </a:pPr>
            <a:r>
              <a:rPr lang="en-US" sz="360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Traditions</a:t>
            </a:r>
          </a:p>
          <a:p>
            <a:pPr>
              <a:buFont typeface="Arial" pitchFamily="34" charset="0"/>
              <a:buChar char="•"/>
            </a:pPr>
            <a:r>
              <a:rPr lang="en-US" sz="360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Transitions </a:t>
            </a:r>
            <a:endParaRPr lang="en-US" sz="360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 at MMS</a:t>
            </a:r>
            <a:endParaRPr lang="en-US" dirty="0"/>
          </a:p>
        </p:txBody>
      </p:sp>
      <p:sp>
        <p:nvSpPr>
          <p:cNvPr id="3" name="Content Placeholder 2"/>
          <p:cNvSpPr>
            <a:spLocks noGrp="1"/>
          </p:cNvSpPr>
          <p:nvPr>
            <p:ph idx="1"/>
          </p:nvPr>
        </p:nvSpPr>
        <p:spPr>
          <a:xfrm>
            <a:off x="822960" y="914400"/>
            <a:ext cx="7520940" cy="4114800"/>
          </a:xfrm>
        </p:spPr>
        <p:txBody>
          <a:bodyPr>
            <a:normAutofit fontScale="47500" lnSpcReduction="20000"/>
          </a:bodyPr>
          <a:lstStyle/>
          <a:p>
            <a:r>
              <a:rPr lang="en-US" dirty="0" smtClean="0"/>
              <a:t>-</a:t>
            </a:r>
            <a:r>
              <a:rPr lang="en-US" sz="2400" dirty="0" smtClean="0"/>
              <a:t>International Mindedness</a:t>
            </a:r>
          </a:p>
          <a:p>
            <a:endParaRPr lang="en-US" sz="2400" dirty="0" smtClean="0"/>
          </a:p>
          <a:p>
            <a:r>
              <a:rPr lang="en-US" sz="2400" dirty="0" smtClean="0"/>
              <a:t>-Wide range of rigorous courses in 8 core subject areas</a:t>
            </a:r>
          </a:p>
          <a:p>
            <a:r>
              <a:rPr lang="en-US" sz="2400" dirty="0"/>
              <a:t>	</a:t>
            </a:r>
            <a:r>
              <a:rPr lang="en-US" sz="2400" dirty="0" smtClean="0"/>
              <a:t>-Commitment to learning two languages</a:t>
            </a:r>
          </a:p>
          <a:p>
            <a:endParaRPr lang="en-US" sz="2400" dirty="0" smtClean="0"/>
          </a:p>
          <a:p>
            <a:r>
              <a:rPr lang="en-US" sz="2400" dirty="0" smtClean="0"/>
              <a:t>-Service &amp; Action, Community Project</a:t>
            </a:r>
          </a:p>
          <a:p>
            <a:endParaRPr lang="en-US" sz="2400" dirty="0" smtClean="0"/>
          </a:p>
          <a:p>
            <a:r>
              <a:rPr lang="en-US" sz="2400" dirty="0" smtClean="0"/>
              <a:t>-Concepts, Global Contexts, Approaches to Teaching &amp; Learning</a:t>
            </a:r>
          </a:p>
          <a:p>
            <a:endParaRPr lang="en-US" sz="2400" dirty="0" smtClean="0"/>
          </a:p>
          <a:p>
            <a:r>
              <a:rPr lang="en-US" sz="2400" dirty="0" smtClean="0"/>
              <a:t>-The IB Learner Profile</a:t>
            </a:r>
          </a:p>
          <a:p>
            <a:r>
              <a:rPr lang="en-US" sz="2400" b="0" dirty="0" smtClean="0"/>
              <a:t>		</a:t>
            </a:r>
            <a:r>
              <a:rPr lang="en-US" sz="3300" dirty="0" smtClean="0"/>
              <a:t>	*</a:t>
            </a:r>
            <a:r>
              <a:rPr lang="en-US" sz="3300" dirty="0" smtClean="0">
                <a:solidFill>
                  <a:srgbClr val="C00000"/>
                </a:solidFill>
              </a:rPr>
              <a:t>Inquirers</a:t>
            </a:r>
            <a:r>
              <a:rPr lang="en-US" sz="3300" dirty="0" smtClean="0"/>
              <a:t>	                          *</a:t>
            </a:r>
            <a:r>
              <a:rPr lang="en-US" sz="3300" dirty="0" smtClean="0">
                <a:solidFill>
                  <a:srgbClr val="FFC000"/>
                </a:solidFill>
              </a:rPr>
              <a:t>Open-minded</a:t>
            </a:r>
            <a:r>
              <a:rPr lang="en-US" sz="3300" dirty="0" smtClean="0"/>
              <a:t>		</a:t>
            </a:r>
            <a:r>
              <a:rPr lang="en-US" sz="3300" dirty="0"/>
              <a:t> </a:t>
            </a:r>
            <a:r>
              <a:rPr lang="en-US" sz="3300" dirty="0" smtClean="0"/>
              <a:t>		*</a:t>
            </a:r>
            <a:r>
              <a:rPr lang="en-US" sz="3300" dirty="0" smtClean="0">
                <a:solidFill>
                  <a:srgbClr val="92D050"/>
                </a:solidFill>
              </a:rPr>
              <a:t>Knowledgeable</a:t>
            </a:r>
            <a:r>
              <a:rPr lang="en-US" sz="3300" dirty="0" smtClean="0"/>
              <a:t>	     *</a:t>
            </a:r>
            <a:r>
              <a:rPr lang="en-US" sz="3300" dirty="0" smtClean="0">
                <a:solidFill>
                  <a:srgbClr val="00B050"/>
                </a:solidFill>
              </a:rPr>
              <a:t>Caring</a:t>
            </a:r>
            <a:r>
              <a:rPr lang="en-US" sz="3300" dirty="0" smtClean="0"/>
              <a:t>		     *</a:t>
            </a:r>
            <a:r>
              <a:rPr lang="en-US" sz="3300" dirty="0" smtClean="0">
                <a:solidFill>
                  <a:srgbClr val="7030A0"/>
                </a:solidFill>
              </a:rPr>
              <a:t>Thinkers	</a:t>
            </a:r>
          </a:p>
          <a:p>
            <a:r>
              <a:rPr lang="en-US" sz="3300" dirty="0" smtClean="0"/>
              <a:t>        *</a:t>
            </a:r>
            <a:r>
              <a:rPr lang="en-US" sz="3300" dirty="0" smtClean="0">
                <a:solidFill>
                  <a:schemeClr val="accent4">
                    <a:lumMod val="75000"/>
                  </a:schemeClr>
                </a:solidFill>
              </a:rPr>
              <a:t>Risk-takers</a:t>
            </a:r>
            <a:r>
              <a:rPr lang="en-US" sz="3300" dirty="0" smtClean="0"/>
              <a:t>	                  *</a:t>
            </a:r>
            <a:r>
              <a:rPr lang="en-US" sz="3300" dirty="0" smtClean="0">
                <a:solidFill>
                  <a:srgbClr val="002060"/>
                </a:solidFill>
              </a:rPr>
              <a:t>Communicators</a:t>
            </a:r>
            <a:r>
              <a:rPr lang="en-US" sz="3300" dirty="0" smtClean="0"/>
              <a:t>			*</a:t>
            </a:r>
            <a:r>
              <a:rPr lang="en-US" sz="3300" dirty="0" smtClean="0">
                <a:solidFill>
                  <a:srgbClr val="0070C0"/>
                </a:solidFill>
              </a:rPr>
              <a:t>Balanced</a:t>
            </a:r>
            <a:endParaRPr lang="en-US" sz="3300" dirty="0"/>
          </a:p>
          <a:p>
            <a:r>
              <a:rPr lang="en-US" sz="3300" dirty="0" smtClean="0"/>
              <a:t>                                    *</a:t>
            </a:r>
            <a:r>
              <a:rPr lang="en-US" sz="3300" dirty="0" smtClean="0">
                <a:solidFill>
                  <a:schemeClr val="accent5">
                    <a:lumMod val="75000"/>
                  </a:schemeClr>
                </a:solidFill>
              </a:rPr>
              <a:t>Principled	</a:t>
            </a:r>
            <a:r>
              <a:rPr lang="en-US" sz="3300" dirty="0" smtClean="0"/>
              <a:t>	   *</a:t>
            </a:r>
            <a:r>
              <a:rPr lang="en-US" sz="3300" dirty="0">
                <a:solidFill>
                  <a:srgbClr val="FF00FF"/>
                </a:solidFill>
              </a:rPr>
              <a:t>Reflective </a:t>
            </a:r>
          </a:p>
          <a:p>
            <a:endParaRPr lang="en-US" sz="2400" b="0" dirty="0"/>
          </a:p>
          <a:p>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1143000"/>
            <a:ext cx="1247775" cy="1217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E136701\AppData\Local\Microsoft\Windows\Temporary Internet Files\Content.IE5\EGSLPCJ4\MP90044249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3075" y="30678"/>
            <a:ext cx="13716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E136701\AppData\Local\Microsoft\Windows\Temporary Internet Files\Content.IE5\J7IO8KZN\MP90043929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1946" y="11875"/>
            <a:ext cx="1132054" cy="20471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6200"/>
            <a:ext cx="7520940" cy="990600"/>
          </a:xfrm>
        </p:spPr>
        <p:txBody>
          <a:bodyPr/>
          <a:lstStyle/>
          <a:p>
            <a:r>
              <a:rPr lang="en-US"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Core </a:t>
            </a:r>
            <a:r>
              <a:rPr lang="en-US" sz="2400" dirty="0" err="1" smtClean="0">
                <a:effectLst>
                  <a:outerShdw blurRad="38100" dist="38100" dir="2700000" algn="tl">
                    <a:srgbClr val="000000">
                      <a:alpha val="43137"/>
                    </a:srgbClr>
                  </a:outerShdw>
                </a:effectLst>
              </a:rPr>
              <a:t>SubjectS</a:t>
            </a:r>
            <a:endParaRPr lang="en-US" sz="2400" dirty="0">
              <a:effectLst>
                <a:outerShdw blurRad="38100" dist="38100" dir="2700000" algn="tl">
                  <a:srgbClr val="000000">
                    <a:alpha val="43137"/>
                  </a:srgbClr>
                </a:outerShdw>
              </a:effectLst>
            </a:endParaRPr>
          </a:p>
        </p:txBody>
      </p:sp>
      <p:pic>
        <p:nvPicPr>
          <p:cNvPr id="1026" name="Picture 2" descr="C:\Users\E136701\AppData\Local\Microsoft\Windows\Temporary Internet Files\Content.IE5\6EFTUZNM\MC90032524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94" y="28303"/>
            <a:ext cx="1817827" cy="108758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038600" y="28303"/>
            <a:ext cx="2971800" cy="5458097"/>
          </a:xfrm>
        </p:spPr>
        <p:txBody>
          <a:bodyPr>
            <a:noAutofit/>
          </a:bodyPr>
          <a:lstStyle/>
          <a:p>
            <a:r>
              <a:rPr lang="en-US" sz="1100" i="1" dirty="0"/>
              <a:t>Language Arts </a:t>
            </a:r>
            <a:endParaRPr lang="en-US" sz="1100" i="1" dirty="0" smtClean="0"/>
          </a:p>
          <a:p>
            <a:r>
              <a:rPr lang="en-US" sz="1100" dirty="0" smtClean="0"/>
              <a:t> *IB Academic Language </a:t>
            </a:r>
            <a:r>
              <a:rPr lang="en-US" sz="1100" dirty="0"/>
              <a:t>Arts </a:t>
            </a:r>
            <a:r>
              <a:rPr lang="en-US" sz="1100" dirty="0" smtClean="0"/>
              <a:t>6 </a:t>
            </a:r>
          </a:p>
          <a:p>
            <a:r>
              <a:rPr lang="en-US" sz="1100" dirty="0" smtClean="0"/>
              <a:t> IB Advanced Language Arts 6</a:t>
            </a:r>
          </a:p>
          <a:p>
            <a:r>
              <a:rPr lang="en-US" sz="1100" dirty="0" smtClean="0"/>
              <a:t> IB Honors Language </a:t>
            </a:r>
            <a:r>
              <a:rPr lang="en-US" sz="1100" dirty="0"/>
              <a:t>Arts </a:t>
            </a:r>
            <a:r>
              <a:rPr lang="en-US" sz="1100" dirty="0" smtClean="0"/>
              <a:t>6</a:t>
            </a:r>
          </a:p>
          <a:p>
            <a:r>
              <a:rPr lang="en-US" sz="1100" dirty="0" smtClean="0"/>
              <a:t>* </a:t>
            </a:r>
            <a:r>
              <a:rPr lang="en-US" sz="1100" dirty="0"/>
              <a:t>IB </a:t>
            </a:r>
            <a:r>
              <a:rPr lang="en-US" sz="1100" dirty="0" smtClean="0"/>
              <a:t>GT Language </a:t>
            </a:r>
            <a:r>
              <a:rPr lang="en-US" sz="1100" dirty="0"/>
              <a:t>Arts </a:t>
            </a:r>
            <a:r>
              <a:rPr lang="en-US" sz="1100" dirty="0" smtClean="0"/>
              <a:t>6</a:t>
            </a:r>
          </a:p>
          <a:p>
            <a:r>
              <a:rPr lang="en-US" sz="1100" i="1" dirty="0" smtClean="0"/>
              <a:t>Social </a:t>
            </a:r>
            <a:r>
              <a:rPr lang="en-US" sz="1100" i="1" dirty="0"/>
              <a:t>Studies </a:t>
            </a:r>
            <a:endParaRPr lang="en-US" sz="1100" i="1" dirty="0" smtClean="0"/>
          </a:p>
          <a:p>
            <a:r>
              <a:rPr lang="en-US" sz="1100" dirty="0" smtClean="0"/>
              <a:t>* IB Academic World </a:t>
            </a:r>
            <a:r>
              <a:rPr lang="en-US" sz="1100" dirty="0"/>
              <a:t>Cultures </a:t>
            </a:r>
            <a:r>
              <a:rPr lang="en-US" sz="1100" dirty="0" smtClean="0"/>
              <a:t>6</a:t>
            </a:r>
          </a:p>
          <a:p>
            <a:r>
              <a:rPr lang="en-US" sz="1100" dirty="0"/>
              <a:t> IB Advanced World Cultures </a:t>
            </a:r>
            <a:r>
              <a:rPr lang="en-US" sz="1100" dirty="0" smtClean="0"/>
              <a:t>6</a:t>
            </a:r>
          </a:p>
          <a:p>
            <a:r>
              <a:rPr lang="en-US" sz="1100" dirty="0" smtClean="0"/>
              <a:t> </a:t>
            </a:r>
            <a:r>
              <a:rPr lang="en-US" sz="1100" dirty="0"/>
              <a:t>IB Honors World </a:t>
            </a:r>
            <a:r>
              <a:rPr lang="en-US" sz="1100" dirty="0" smtClean="0"/>
              <a:t>Cultures 6</a:t>
            </a:r>
          </a:p>
          <a:p>
            <a:r>
              <a:rPr lang="en-US" sz="1100" dirty="0" smtClean="0"/>
              <a:t>* </a:t>
            </a:r>
            <a:r>
              <a:rPr lang="en-US" sz="1100" dirty="0"/>
              <a:t>IB </a:t>
            </a:r>
            <a:r>
              <a:rPr lang="en-US" sz="1100" dirty="0" smtClean="0"/>
              <a:t>GT </a:t>
            </a:r>
            <a:r>
              <a:rPr lang="en-US" sz="1100" dirty="0"/>
              <a:t>World </a:t>
            </a:r>
            <a:r>
              <a:rPr lang="en-US" sz="1100" dirty="0" smtClean="0"/>
              <a:t>Cultures 6</a:t>
            </a:r>
          </a:p>
          <a:p>
            <a:r>
              <a:rPr lang="en-US" sz="1100" i="1" dirty="0" smtClean="0"/>
              <a:t>Math </a:t>
            </a:r>
          </a:p>
          <a:p>
            <a:r>
              <a:rPr lang="en-US" sz="1100" dirty="0" smtClean="0"/>
              <a:t> IB Math 6</a:t>
            </a:r>
          </a:p>
          <a:p>
            <a:r>
              <a:rPr lang="en-US" sz="1100" dirty="0" smtClean="0"/>
              <a:t> </a:t>
            </a:r>
            <a:r>
              <a:rPr lang="en-US" sz="1100" dirty="0"/>
              <a:t>IB Advanced Math </a:t>
            </a:r>
            <a:r>
              <a:rPr lang="en-US" sz="1100" dirty="0" smtClean="0"/>
              <a:t>6</a:t>
            </a:r>
          </a:p>
          <a:p>
            <a:r>
              <a:rPr lang="en-US" sz="1100" dirty="0" smtClean="0"/>
              <a:t> </a:t>
            </a:r>
            <a:r>
              <a:rPr lang="en-US" sz="1100" dirty="0"/>
              <a:t>IB Honors Math </a:t>
            </a:r>
            <a:r>
              <a:rPr lang="en-US" sz="1100" dirty="0" smtClean="0"/>
              <a:t>6</a:t>
            </a:r>
          </a:p>
          <a:p>
            <a:r>
              <a:rPr lang="en-US" sz="1100" dirty="0" smtClean="0"/>
              <a:t> </a:t>
            </a:r>
            <a:r>
              <a:rPr lang="en-US" sz="1100" dirty="0"/>
              <a:t>High Advanced </a:t>
            </a:r>
            <a:r>
              <a:rPr lang="en-US" sz="1100" dirty="0" smtClean="0"/>
              <a:t>Math 7 (</a:t>
            </a:r>
            <a:r>
              <a:rPr lang="en-US" sz="1100" dirty="0" smtClean="0">
                <a:solidFill>
                  <a:srgbClr val="FF0000"/>
                </a:solidFill>
              </a:rPr>
              <a:t>application required</a:t>
            </a:r>
            <a:r>
              <a:rPr lang="en-US" sz="1100" dirty="0" smtClean="0"/>
              <a:t>)</a:t>
            </a:r>
          </a:p>
          <a:p>
            <a:r>
              <a:rPr lang="en-US" sz="1100" i="1" dirty="0" smtClean="0"/>
              <a:t>Science </a:t>
            </a:r>
          </a:p>
          <a:p>
            <a:r>
              <a:rPr lang="en-US" sz="1100" dirty="0" smtClean="0"/>
              <a:t>* IB Academic </a:t>
            </a:r>
            <a:r>
              <a:rPr lang="en-US" sz="1100" dirty="0"/>
              <a:t>Science </a:t>
            </a:r>
            <a:r>
              <a:rPr lang="en-US" sz="1100" dirty="0" smtClean="0"/>
              <a:t>6</a:t>
            </a:r>
          </a:p>
          <a:p>
            <a:r>
              <a:rPr lang="en-US" sz="1100" dirty="0" smtClean="0"/>
              <a:t> IB Advanced Science 6</a:t>
            </a:r>
          </a:p>
          <a:p>
            <a:r>
              <a:rPr lang="en-US" sz="1100" dirty="0" smtClean="0"/>
              <a:t> </a:t>
            </a:r>
            <a:r>
              <a:rPr lang="en-US" sz="1100" dirty="0"/>
              <a:t>IB Honors Science </a:t>
            </a:r>
            <a:r>
              <a:rPr lang="en-US" sz="1100" dirty="0" smtClean="0"/>
              <a:t>6</a:t>
            </a:r>
          </a:p>
          <a:p>
            <a:r>
              <a:rPr lang="en-US" sz="1100" dirty="0" smtClean="0"/>
              <a:t>* </a:t>
            </a:r>
            <a:r>
              <a:rPr lang="en-US" sz="1100" dirty="0"/>
              <a:t>IB </a:t>
            </a:r>
            <a:r>
              <a:rPr lang="en-US" sz="1100" dirty="0" smtClean="0"/>
              <a:t>GT Science 6</a:t>
            </a:r>
            <a:endParaRPr lang="en-US" sz="1100" dirty="0"/>
          </a:p>
          <a:p>
            <a:endParaRPr lang="en-US" sz="1100" dirty="0"/>
          </a:p>
        </p:txBody>
      </p:sp>
    </p:spTree>
    <p:extLst>
      <p:ext uri="{BB962C8B-B14F-4D97-AF65-F5344CB8AC3E}">
        <p14:creationId xmlns:p14="http://schemas.microsoft.com/office/powerpoint/2010/main" val="212824380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035948"/>
          </a:xfrm>
        </p:spPr>
        <p:txBody>
          <a:bodyPr>
            <a:normAutofit fontScale="90000"/>
          </a:bodyPr>
          <a:lstStyle/>
          <a:p>
            <a:r>
              <a:rPr lang="en-US" dirty="0" smtClean="0"/>
              <a:t>                         World Languages</a:t>
            </a:r>
            <a:br>
              <a:rPr lang="en-US" dirty="0" smtClean="0"/>
            </a:br>
            <a:r>
              <a:rPr lang="en-US" dirty="0"/>
              <a:t/>
            </a:r>
            <a:br>
              <a:rPr lang="en-US" dirty="0"/>
            </a:br>
            <a:r>
              <a:rPr lang="en-US" dirty="0"/>
              <a:t/>
            </a:r>
            <a:br>
              <a:rPr lang="en-US" dirty="0"/>
            </a:br>
            <a:endParaRPr lang="en-US" dirty="0"/>
          </a:p>
        </p:txBody>
      </p:sp>
      <p:pic>
        <p:nvPicPr>
          <p:cNvPr id="2050" name="Picture 2" descr="C:\Users\E136701\AppData\Local\Microsoft\Windows\Temporary Internet Files\Content.IE5\CMTCI7GZ\MC900104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454362"/>
            <a:ext cx="1447801" cy="82877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E136701\AppData\Local\Microsoft\Windows\Temporary Internet Files\Content.IE5\EOYX4XHR\MC900444755[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03005" y="6859"/>
            <a:ext cx="1295400" cy="110927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E136701\AppData\Local\Microsoft\Windows\Temporary Internet Files\Content.IE5\NKKG3B72\MC90010479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57538" y="421244"/>
            <a:ext cx="1600200" cy="663674"/>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E136701\AppData\Local\Microsoft\Windows\Temporary Internet Files\Content.IE5\6EFTUZNM\MC90010481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23514" y="753081"/>
            <a:ext cx="2234024" cy="64862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1" y="-12737"/>
            <a:ext cx="1524000" cy="1119511"/>
          </a:xfrm>
          <a:prstGeom prst="rect">
            <a:avLst/>
          </a:prstGeom>
        </p:spPr>
      </p:pic>
      <p:sp>
        <p:nvSpPr>
          <p:cNvPr id="3" name="Content Placeholder 2"/>
          <p:cNvSpPr>
            <a:spLocks noGrp="1"/>
          </p:cNvSpPr>
          <p:nvPr>
            <p:ph idx="1"/>
          </p:nvPr>
        </p:nvSpPr>
        <p:spPr/>
        <p:txBody>
          <a:bodyPr/>
          <a:lstStyle/>
          <a:p>
            <a:endParaRPr lang="en-US" dirty="0" smtClean="0"/>
          </a:p>
          <a:p>
            <a:r>
              <a:rPr lang="en-US" dirty="0" smtClean="0"/>
              <a:t> </a:t>
            </a:r>
            <a:r>
              <a:rPr lang="en-US" dirty="0"/>
              <a:t>Chinese 1-A (</a:t>
            </a:r>
            <a:r>
              <a:rPr lang="en-US" dirty="0" smtClean="0"/>
              <a:t>High School </a:t>
            </a:r>
            <a:r>
              <a:rPr lang="en-US" dirty="0"/>
              <a:t>Credit</a:t>
            </a:r>
            <a:r>
              <a:rPr lang="en-US" dirty="0" smtClean="0"/>
              <a:t>)</a:t>
            </a:r>
          </a:p>
          <a:p>
            <a:r>
              <a:rPr lang="en-US" dirty="0" smtClean="0"/>
              <a:t> </a:t>
            </a:r>
            <a:r>
              <a:rPr lang="en-US" dirty="0"/>
              <a:t>French 1-A (High School Credit) </a:t>
            </a:r>
            <a:endParaRPr lang="en-US" dirty="0" smtClean="0"/>
          </a:p>
          <a:p>
            <a:r>
              <a:rPr lang="en-US" dirty="0" smtClean="0"/>
              <a:t> </a:t>
            </a:r>
            <a:r>
              <a:rPr lang="en-US" dirty="0"/>
              <a:t>German 1-A (High School Credit)</a:t>
            </a:r>
            <a:endParaRPr lang="en-US" dirty="0" smtClean="0"/>
          </a:p>
          <a:p>
            <a:r>
              <a:rPr lang="en-US" dirty="0" smtClean="0"/>
              <a:t> </a:t>
            </a:r>
            <a:r>
              <a:rPr lang="en-US" dirty="0"/>
              <a:t>Latin 1-A (High School Credit)</a:t>
            </a:r>
            <a:endParaRPr lang="en-US" dirty="0" smtClean="0"/>
          </a:p>
          <a:p>
            <a:r>
              <a:rPr lang="en-US" dirty="0" smtClean="0"/>
              <a:t> </a:t>
            </a:r>
            <a:r>
              <a:rPr lang="en-US" dirty="0"/>
              <a:t>Spanish 1-A (High School Credit) </a:t>
            </a:r>
            <a:endParaRPr lang="en-US" dirty="0" smtClean="0"/>
          </a:p>
          <a:p>
            <a:r>
              <a:rPr lang="en-US" dirty="0" smtClean="0"/>
              <a:t> </a:t>
            </a:r>
            <a:r>
              <a:rPr lang="en-US" dirty="0"/>
              <a:t>Spanish 1-A for Spanish Speakers </a:t>
            </a:r>
            <a:r>
              <a:rPr lang="en-US" sz="1200" i="1" dirty="0" smtClean="0">
                <a:solidFill>
                  <a:srgbClr val="FF0000"/>
                </a:solidFill>
              </a:rPr>
              <a:t>teacher approval required</a:t>
            </a:r>
            <a:r>
              <a:rPr lang="en-US" sz="1200" dirty="0" smtClean="0">
                <a:solidFill>
                  <a:srgbClr val="FF0000"/>
                </a:solidFill>
              </a:rPr>
              <a:t> </a:t>
            </a:r>
            <a:r>
              <a:rPr lang="en-US" dirty="0"/>
              <a:t>(High School Credit)</a:t>
            </a:r>
            <a:endParaRPr lang="en-US" dirty="0" smtClean="0"/>
          </a:p>
          <a:p>
            <a:r>
              <a:rPr lang="en-US" dirty="0" smtClean="0"/>
              <a:t> </a:t>
            </a:r>
            <a:r>
              <a:rPr lang="en-US" dirty="0"/>
              <a:t>Vietnamese 1-A (High School Credit) </a:t>
            </a:r>
            <a:endParaRPr lang="en-US" dirty="0" smtClean="0"/>
          </a:p>
          <a:p>
            <a:r>
              <a:rPr lang="en-US" dirty="0" smtClean="0"/>
              <a:t> Advanced Seminar in Chinese Languages </a:t>
            </a:r>
            <a:r>
              <a:rPr lang="en-US" sz="1200" i="1" dirty="0">
                <a:solidFill>
                  <a:srgbClr val="FF0000"/>
                </a:solidFill>
              </a:rPr>
              <a:t>teacher approval required</a:t>
            </a:r>
            <a:r>
              <a:rPr lang="en-US" sz="1200" dirty="0" smtClean="0"/>
              <a:t> </a:t>
            </a:r>
            <a:r>
              <a:rPr lang="en-US" dirty="0"/>
              <a:t>(High School Credit)</a:t>
            </a:r>
          </a:p>
        </p:txBody>
      </p:sp>
    </p:spTree>
    <p:extLst>
      <p:ext uri="{BB962C8B-B14F-4D97-AF65-F5344CB8AC3E}">
        <p14:creationId xmlns:p14="http://schemas.microsoft.com/office/powerpoint/2010/main" val="42327288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 Credit</a:t>
            </a:r>
            <a:endParaRPr lang="en-US" dirty="0"/>
          </a:p>
        </p:txBody>
      </p:sp>
      <p:pic>
        <p:nvPicPr>
          <p:cNvPr id="3074" name="Picture 2" descr="C:\Users\E136701\AppData\Local\Microsoft\Windows\Temporary Internet Files\Content.IE5\PY8TG924\MC90006032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1143000"/>
            <a:ext cx="1805026" cy="128107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a:p>
          <a:p>
            <a:r>
              <a:rPr lang="en-US" dirty="0" smtClean="0"/>
              <a:t> </a:t>
            </a:r>
            <a:r>
              <a:rPr lang="en-US" dirty="0"/>
              <a:t>Physical </a:t>
            </a:r>
            <a:r>
              <a:rPr lang="en-US" dirty="0" smtClean="0"/>
              <a:t>Education/Functional Fitness (</a:t>
            </a:r>
            <a:r>
              <a:rPr lang="en-US" dirty="0"/>
              <a:t>2 </a:t>
            </a:r>
            <a:r>
              <a:rPr lang="en-US" dirty="0" smtClean="0"/>
              <a:t>semester courses </a:t>
            </a:r>
            <a:r>
              <a:rPr lang="en-US" dirty="0"/>
              <a:t>are paired for full year) </a:t>
            </a:r>
            <a:endParaRPr lang="en-US" dirty="0" smtClean="0"/>
          </a:p>
          <a:p>
            <a:r>
              <a:rPr lang="en-US" dirty="0" smtClean="0"/>
              <a:t> </a:t>
            </a:r>
            <a:r>
              <a:rPr lang="en-US" dirty="0"/>
              <a:t>Dance </a:t>
            </a:r>
            <a:r>
              <a:rPr lang="en-US" dirty="0" smtClean="0"/>
              <a:t>1 (</a:t>
            </a:r>
            <a:r>
              <a:rPr lang="en-US" i="1" dirty="0" smtClean="0"/>
              <a:t>counts as both IB Performing Art &amp; Physical Education</a:t>
            </a:r>
            <a:r>
              <a:rPr lang="en-US" dirty="0" smtClean="0"/>
              <a:t>)</a:t>
            </a:r>
            <a:endParaRPr lang="en-US" dirty="0"/>
          </a:p>
        </p:txBody>
      </p:sp>
    </p:spTree>
    <p:extLst>
      <p:ext uri="{BB962C8B-B14F-4D97-AF65-F5344CB8AC3E}">
        <p14:creationId xmlns:p14="http://schemas.microsoft.com/office/powerpoint/2010/main" val="31908894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 Arts</a:t>
            </a:r>
            <a:endParaRPr lang="en-US" sz="4800" dirty="0"/>
          </a:p>
        </p:txBody>
      </p:sp>
      <p:pic>
        <p:nvPicPr>
          <p:cNvPr id="4098" name="Picture 2" descr="C:\Users\E136701\AppData\Local\Microsoft\Windows\Temporary Internet Files\Content.IE5\KF7PI9UG\MC90034320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186399"/>
            <a:ext cx="1474724" cy="1101034"/>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E136701\AppData\Local\Microsoft\Windows\Temporary Internet Files\Content.IE5\1FQ80LAC\MC9004124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41466" y="21771"/>
            <a:ext cx="1253836" cy="137874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E136701\AppData\Local\Microsoft\Windows\Temporary Internet Files\Content.IE5\KF7PI9UG\MC9000892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254" y="22777"/>
            <a:ext cx="1326794" cy="1326794"/>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E136701\AppData\Local\Microsoft\Windows\Temporary Internet Files\Content.IE5\KF7PI9UG\MC900089148[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03197" y="0"/>
            <a:ext cx="1348018" cy="1348018"/>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Users\E136701\AppData\Local\Microsoft\Windows\Temporary Internet Files\Content.IE5\PY8TG924\MC900089126[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29371" y="22777"/>
            <a:ext cx="1264006" cy="126465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22960" y="1287432"/>
            <a:ext cx="7520940" cy="3817967"/>
          </a:xfrm>
        </p:spPr>
        <p:txBody>
          <a:bodyPr>
            <a:normAutofit/>
          </a:bodyPr>
          <a:lstStyle/>
          <a:p>
            <a:endParaRPr lang="en-US" dirty="0" smtClean="0"/>
          </a:p>
          <a:p>
            <a:r>
              <a:rPr lang="en-US" dirty="0" smtClean="0"/>
              <a:t> Visual Arts–Semester </a:t>
            </a:r>
            <a:r>
              <a:rPr lang="en-US" dirty="0"/>
              <a:t>Only </a:t>
            </a:r>
            <a:endParaRPr lang="en-US" dirty="0" smtClean="0"/>
          </a:p>
          <a:p>
            <a:r>
              <a:rPr lang="en-US" dirty="0" smtClean="0"/>
              <a:t> Visual Arts–Year </a:t>
            </a:r>
            <a:r>
              <a:rPr lang="en-US" dirty="0"/>
              <a:t>Long </a:t>
            </a:r>
            <a:endParaRPr lang="en-US" dirty="0" smtClean="0"/>
          </a:p>
          <a:p>
            <a:r>
              <a:rPr lang="en-US" dirty="0" smtClean="0"/>
              <a:t> </a:t>
            </a:r>
            <a:r>
              <a:rPr lang="en-US" dirty="0"/>
              <a:t>Theatre Arts </a:t>
            </a:r>
            <a:r>
              <a:rPr lang="en-US" dirty="0" smtClean="0"/>
              <a:t>–Semester </a:t>
            </a:r>
            <a:r>
              <a:rPr lang="en-US" dirty="0"/>
              <a:t>Only </a:t>
            </a:r>
            <a:endParaRPr lang="en-US" dirty="0" smtClean="0"/>
          </a:p>
          <a:p>
            <a:r>
              <a:rPr lang="en-US" dirty="0" smtClean="0"/>
              <a:t> </a:t>
            </a:r>
            <a:r>
              <a:rPr lang="en-US" dirty="0"/>
              <a:t>Theatre Arts </a:t>
            </a:r>
            <a:r>
              <a:rPr lang="en-US" dirty="0" smtClean="0"/>
              <a:t>–Year </a:t>
            </a:r>
            <a:r>
              <a:rPr lang="en-US" dirty="0"/>
              <a:t>Long </a:t>
            </a:r>
            <a:endParaRPr lang="en-US" dirty="0" smtClean="0"/>
          </a:p>
          <a:p>
            <a:r>
              <a:rPr lang="en-US" dirty="0" smtClean="0"/>
              <a:t> </a:t>
            </a:r>
            <a:r>
              <a:rPr lang="en-US" dirty="0"/>
              <a:t>Advanced Theatre Production </a:t>
            </a:r>
            <a:r>
              <a:rPr lang="en-US" dirty="0" smtClean="0"/>
              <a:t>Year </a:t>
            </a:r>
            <a:r>
              <a:rPr lang="en-US" dirty="0"/>
              <a:t>Long </a:t>
            </a:r>
            <a:r>
              <a:rPr lang="en-US" dirty="0" smtClean="0"/>
              <a:t> </a:t>
            </a:r>
            <a:r>
              <a:rPr lang="en-US" dirty="0">
                <a:solidFill>
                  <a:srgbClr val="FF0000"/>
                </a:solidFill>
              </a:rPr>
              <a:t>(</a:t>
            </a:r>
            <a:r>
              <a:rPr lang="en-US" sz="1400" i="1" dirty="0" smtClean="0">
                <a:solidFill>
                  <a:srgbClr val="FF0000"/>
                </a:solidFill>
              </a:rPr>
              <a:t>Audition required)</a:t>
            </a:r>
            <a:endParaRPr lang="en-US" sz="1400" dirty="0" smtClean="0">
              <a:solidFill>
                <a:srgbClr val="FF0000"/>
              </a:solidFill>
            </a:endParaRPr>
          </a:p>
          <a:p>
            <a:r>
              <a:rPr lang="en-US" dirty="0" smtClean="0"/>
              <a:t> Band–Year </a:t>
            </a:r>
            <a:r>
              <a:rPr lang="en-US" dirty="0"/>
              <a:t>Long </a:t>
            </a:r>
            <a:r>
              <a:rPr lang="en-US" dirty="0" smtClean="0"/>
              <a:t> </a:t>
            </a:r>
            <a:endParaRPr lang="en-US" dirty="0"/>
          </a:p>
          <a:p>
            <a:r>
              <a:rPr lang="en-US" dirty="0" smtClean="0"/>
              <a:t> Choir–Semester Only  </a:t>
            </a:r>
          </a:p>
          <a:p>
            <a:r>
              <a:rPr lang="en-US" dirty="0" smtClean="0"/>
              <a:t> </a:t>
            </a:r>
            <a:r>
              <a:rPr lang="en-US" dirty="0"/>
              <a:t>Choir </a:t>
            </a:r>
            <a:r>
              <a:rPr lang="en-US" dirty="0" smtClean="0"/>
              <a:t>–Year </a:t>
            </a:r>
            <a:r>
              <a:rPr lang="en-US" dirty="0"/>
              <a:t>Long  </a:t>
            </a:r>
            <a:endParaRPr lang="en-US" i="1" dirty="0" smtClean="0"/>
          </a:p>
          <a:p>
            <a:r>
              <a:rPr lang="en-US" dirty="0"/>
              <a:t> Orchestra </a:t>
            </a:r>
            <a:r>
              <a:rPr lang="en-US" dirty="0" smtClean="0"/>
              <a:t>–Year </a:t>
            </a:r>
            <a:r>
              <a:rPr lang="en-US" dirty="0"/>
              <a:t>Long </a:t>
            </a:r>
            <a:r>
              <a:rPr lang="en-US" dirty="0" smtClean="0"/>
              <a:t> </a:t>
            </a:r>
            <a:endParaRPr lang="en-US" dirty="0"/>
          </a:p>
        </p:txBody>
      </p:sp>
    </p:spTree>
    <p:extLst>
      <p:ext uri="{BB962C8B-B14F-4D97-AF65-F5344CB8AC3E}">
        <p14:creationId xmlns:p14="http://schemas.microsoft.com/office/powerpoint/2010/main" val="3376441055"/>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354"/>
            <a:ext cx="7520940" cy="529046"/>
          </a:xfrm>
        </p:spPr>
        <p:txBody>
          <a:bodyPr/>
          <a:lstStyle/>
          <a:p>
            <a:pPr algn="ctr"/>
            <a:r>
              <a:rPr lang="en-US" sz="4800" dirty="0" smtClean="0">
                <a:latin typeface="Narkisim" panose="020E0502050101010101" pitchFamily="34" charset="-79"/>
                <a:cs typeface="Narkisim" panose="020E0502050101010101" pitchFamily="34" charset="-79"/>
              </a:rPr>
              <a:t/>
            </a:r>
            <a:br>
              <a:rPr lang="en-US" sz="4800" dirty="0" smtClean="0">
                <a:latin typeface="Narkisim" panose="020E0502050101010101" pitchFamily="34" charset="-79"/>
                <a:cs typeface="Narkisim" panose="020E0502050101010101" pitchFamily="34" charset="-79"/>
              </a:rPr>
            </a:br>
            <a:r>
              <a:rPr lang="en-US" sz="4800" dirty="0">
                <a:latin typeface="Narkisim" panose="020E0502050101010101" pitchFamily="34" charset="-79"/>
                <a:cs typeface="Narkisim" panose="020E0502050101010101" pitchFamily="34" charset="-79"/>
              </a:rPr>
              <a:t/>
            </a:r>
            <a:br>
              <a:rPr lang="en-US" sz="4800" dirty="0">
                <a:latin typeface="Narkisim" panose="020E0502050101010101" pitchFamily="34" charset="-79"/>
                <a:cs typeface="Narkisim" panose="020E0502050101010101" pitchFamily="34" charset="-79"/>
              </a:rPr>
            </a:br>
            <a:r>
              <a:rPr lang="en-US" sz="4800" dirty="0" smtClean="0">
                <a:latin typeface="Narkisim" panose="020E0502050101010101" pitchFamily="34" charset="-79"/>
                <a:cs typeface="Narkisim" panose="020E0502050101010101" pitchFamily="34" charset="-79"/>
              </a:rPr>
              <a:t>Design </a:t>
            </a:r>
            <a:br>
              <a:rPr lang="en-US" sz="4800" dirty="0" smtClean="0">
                <a:latin typeface="Narkisim" panose="020E0502050101010101" pitchFamily="34" charset="-79"/>
                <a:cs typeface="Narkisim" panose="020E0502050101010101" pitchFamily="34" charset="-79"/>
              </a:rPr>
            </a:br>
            <a:r>
              <a:rPr lang="en-US" dirty="0" smtClean="0">
                <a:latin typeface="Narkisim" panose="020E0502050101010101" pitchFamily="34" charset="-79"/>
                <a:cs typeface="Narkisim" panose="020E0502050101010101" pitchFamily="34" charset="-79"/>
              </a:rPr>
              <a:t>(career and </a:t>
            </a:r>
            <a:br>
              <a:rPr lang="en-US" dirty="0" smtClean="0">
                <a:latin typeface="Narkisim" panose="020E0502050101010101" pitchFamily="34" charset="-79"/>
                <a:cs typeface="Narkisim" panose="020E0502050101010101" pitchFamily="34" charset="-79"/>
              </a:rPr>
            </a:br>
            <a:r>
              <a:rPr lang="en-US" dirty="0" smtClean="0">
                <a:latin typeface="Narkisim" panose="020E0502050101010101" pitchFamily="34" charset="-79"/>
                <a:cs typeface="Narkisim" panose="020E0502050101010101" pitchFamily="34" charset="-79"/>
              </a:rPr>
              <a:t>technical education)</a:t>
            </a:r>
            <a:endParaRPr lang="en-US" dirty="0">
              <a:latin typeface="Narkisim" panose="020E0502050101010101" pitchFamily="34" charset="-79"/>
              <a:cs typeface="Narkisim" panose="020E0502050101010101" pitchFamily="34" charset="-79"/>
            </a:endParaRPr>
          </a:p>
        </p:txBody>
      </p:sp>
      <p:pic>
        <p:nvPicPr>
          <p:cNvPr id="5121" name="Picture 1" descr="C:\Program Files\Microsoft Office\MEDIA\CAGCAT10\j0300520.gif"/>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38360" y="4354"/>
            <a:ext cx="1705640" cy="146685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E136701\AppData\Local\Microsoft\Windows\Temporary Internet Files\Content.IE5\2FA0AY7O\MP90038777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0782"/>
            <a:ext cx="2362200" cy="168503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22960" y="1066800"/>
            <a:ext cx="7520940" cy="3613677"/>
          </a:xfrm>
        </p:spPr>
        <p:txBody>
          <a:bodyPr/>
          <a:lstStyle/>
          <a:p>
            <a:endParaRPr lang="en-US" dirty="0"/>
          </a:p>
          <a:p>
            <a:endParaRPr lang="en-US" dirty="0" smtClean="0"/>
          </a:p>
          <a:p>
            <a:endParaRPr lang="en-US" dirty="0" smtClean="0"/>
          </a:p>
          <a:p>
            <a:r>
              <a:rPr lang="en-US" dirty="0" smtClean="0"/>
              <a:t> *IB Foundations </a:t>
            </a:r>
            <a:r>
              <a:rPr lang="en-US" dirty="0" smtClean="0">
                <a:solidFill>
                  <a:srgbClr val="FF0000"/>
                </a:solidFill>
              </a:rPr>
              <a:t>(required </a:t>
            </a:r>
            <a:r>
              <a:rPr lang="mr-IN" dirty="0" smtClean="0">
                <a:solidFill>
                  <a:srgbClr val="FF0000"/>
                </a:solidFill>
              </a:rPr>
              <a:t>–</a:t>
            </a:r>
            <a:r>
              <a:rPr lang="en-US" dirty="0" smtClean="0">
                <a:solidFill>
                  <a:srgbClr val="FF0000"/>
                </a:solidFill>
              </a:rPr>
              <a:t> auto enrolled; select another course below)</a:t>
            </a:r>
          </a:p>
          <a:p>
            <a:r>
              <a:rPr lang="en-US" dirty="0"/>
              <a:t> </a:t>
            </a:r>
            <a:r>
              <a:rPr lang="en-US" dirty="0" smtClean="0"/>
              <a:t>Flight </a:t>
            </a:r>
            <a:r>
              <a:rPr lang="en-US" dirty="0"/>
              <a:t>and Space </a:t>
            </a:r>
            <a:r>
              <a:rPr lang="en-US" dirty="0" smtClean="0"/>
              <a:t>Design</a:t>
            </a:r>
            <a:endParaRPr lang="en-US" dirty="0"/>
          </a:p>
          <a:p>
            <a:r>
              <a:rPr lang="en-US" dirty="0"/>
              <a:t> Graphic Design </a:t>
            </a:r>
            <a:r>
              <a:rPr lang="en-US" dirty="0" smtClean="0"/>
              <a:t>I</a:t>
            </a:r>
            <a:endParaRPr lang="en-US" dirty="0"/>
          </a:p>
          <a:p>
            <a:r>
              <a:rPr lang="en-US" dirty="0" smtClean="0"/>
              <a:t> Pathways to Computer Science</a:t>
            </a:r>
            <a:endParaRPr lang="en-US" dirty="0"/>
          </a:p>
          <a:p>
            <a:r>
              <a:rPr lang="en-US" dirty="0"/>
              <a:t> </a:t>
            </a:r>
            <a:r>
              <a:rPr lang="en-US" dirty="0" smtClean="0"/>
              <a:t>Pathways to Robotics</a:t>
            </a:r>
          </a:p>
          <a:p>
            <a:r>
              <a:rPr lang="en-US" dirty="0" smtClean="0"/>
              <a:t> Tech Essentials/Keyboarding (High School Credit)</a:t>
            </a:r>
          </a:p>
          <a:p>
            <a:r>
              <a:rPr lang="en-US" dirty="0" smtClean="0"/>
              <a:t> AVID </a:t>
            </a:r>
            <a:r>
              <a:rPr lang="en-US" dirty="0" smtClean="0">
                <a:solidFill>
                  <a:srgbClr val="FF0000"/>
                </a:solidFill>
              </a:rPr>
              <a:t>(application &amp; instructor approval required; take instead of IB Foundations)</a:t>
            </a:r>
            <a:endParaRPr lang="en-US" dirty="0">
              <a:solidFill>
                <a:srgbClr val="FF0000"/>
              </a:solidFill>
            </a:endParaRP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1408622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Flight </a:t>
            </a:r>
            <a:r>
              <a:rPr lang="en-US" dirty="0"/>
              <a:t>and Space </a:t>
            </a:r>
            <a:r>
              <a:rPr lang="en-US" dirty="0" smtClean="0"/>
              <a:t>Design</a:t>
            </a:r>
            <a:endParaRPr lang="en-US" dirty="0"/>
          </a:p>
        </p:txBody>
      </p:sp>
      <p:sp>
        <p:nvSpPr>
          <p:cNvPr id="3" name="Content Placeholder 2"/>
          <p:cNvSpPr>
            <a:spLocks noGrp="1"/>
          </p:cNvSpPr>
          <p:nvPr>
            <p:ph idx="1"/>
          </p:nvPr>
        </p:nvSpPr>
        <p:spPr>
          <a:xfrm>
            <a:off x="822960" y="1371600"/>
            <a:ext cx="7520940" cy="3308877"/>
          </a:xfrm>
        </p:spPr>
        <p:txBody>
          <a:bodyPr>
            <a:normAutofit fontScale="92500" lnSpcReduction="10000"/>
          </a:bodyPr>
          <a:lstStyle/>
          <a:p>
            <a:pPr algn="ctr"/>
            <a:r>
              <a:rPr lang="en-US" sz="2000" dirty="0">
                <a:solidFill>
                  <a:srgbClr val="212121"/>
                </a:solidFill>
                <a:latin typeface="wf_segoe-ui_normal"/>
              </a:rPr>
              <a:t>Students in Flight and Space will be introduced to the history of flight through hands-on activities and research. They will also </a:t>
            </a:r>
            <a:r>
              <a:rPr lang="en-US" sz="2000" dirty="0">
                <a:solidFill>
                  <a:srgbClr val="002060"/>
                </a:solidFill>
                <a:latin typeface="wf_segoe-ui_normal"/>
              </a:rPr>
              <a:t>design an aircraft or spacecraft as they discover the science of flying, design and test propulsion. </a:t>
            </a:r>
            <a:r>
              <a:rPr lang="en-US" sz="2000" dirty="0">
                <a:solidFill>
                  <a:srgbClr val="212121"/>
                </a:solidFill>
                <a:latin typeface="wf_segoe-ui_normal"/>
              </a:rPr>
              <a:t>They will complete activities while learning about the history and principles of space travel. Students explore the science behind aeronautics and use their knowledge to design, build and test an airfoil. </a:t>
            </a:r>
            <a:r>
              <a:rPr lang="en-US" sz="2000" dirty="0">
                <a:solidFill>
                  <a:srgbClr val="002060"/>
                </a:solidFill>
                <a:latin typeface="wf_segoe-ui_normal"/>
              </a:rPr>
              <a:t>Projects </a:t>
            </a:r>
            <a:r>
              <a:rPr lang="en-US" sz="2000" dirty="0" smtClean="0">
                <a:solidFill>
                  <a:srgbClr val="002060"/>
                </a:solidFill>
                <a:latin typeface="wf_segoe-ui_normal"/>
              </a:rPr>
              <a:t>include building </a:t>
            </a:r>
            <a:r>
              <a:rPr lang="en-US" sz="2000" dirty="0">
                <a:solidFill>
                  <a:srgbClr val="002060"/>
                </a:solidFill>
                <a:latin typeface="wf_segoe-ui_normal"/>
              </a:rPr>
              <a:t>a hot air balloon, building different types of rockets and designing and building a glider.</a:t>
            </a:r>
          </a:p>
          <a:p>
            <a:r>
              <a:rPr lang="en-US" dirty="0">
                <a:solidFill>
                  <a:srgbClr val="002060"/>
                </a:solidFill>
              </a:rPr>
              <a:t/>
            </a:r>
            <a:br>
              <a:rPr lang="en-US" dirty="0">
                <a:solidFill>
                  <a:srgbClr val="002060"/>
                </a:solidFill>
              </a:rPr>
            </a:br>
            <a:endParaRPr lang="en-US" dirty="0">
              <a:solidFill>
                <a:srgbClr val="002060"/>
              </a:solidFill>
            </a:endParaRPr>
          </a:p>
        </p:txBody>
      </p:sp>
    </p:spTree>
    <p:extLst>
      <p:ext uri="{BB962C8B-B14F-4D97-AF65-F5344CB8AC3E}">
        <p14:creationId xmlns:p14="http://schemas.microsoft.com/office/powerpoint/2010/main" val="2697177359"/>
      </p:ext>
    </p:extLst>
  </p:cSld>
  <p:clrMapOvr>
    <a:masterClrMapping/>
  </p:clrMapOvr>
  <p:transition spd="med">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967</TotalTime>
  <Words>723</Words>
  <Application>Microsoft Office PowerPoint</Application>
  <PresentationFormat>On-screen Show (4:3)</PresentationFormat>
  <Paragraphs>134</Paragraphs>
  <Slides>15</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Arial</vt:lpstr>
      <vt:lpstr>Calibri</vt:lpstr>
      <vt:lpstr>Franklin Gothic Book</vt:lpstr>
      <vt:lpstr>Franklin Gothic Medium</vt:lpstr>
      <vt:lpstr>Mangal</vt:lpstr>
      <vt:lpstr>Narkisim</vt:lpstr>
      <vt:lpstr>Times New Roman</vt:lpstr>
      <vt:lpstr>Tunga</vt:lpstr>
      <vt:lpstr>wf_segoe-ui_normal</vt:lpstr>
      <vt:lpstr>Wingdings</vt:lpstr>
      <vt:lpstr>Angles</vt:lpstr>
      <vt:lpstr>2019-2020 6th Grade Course Selection Sheet</vt:lpstr>
      <vt:lpstr>  What’s cool about Murchison?</vt:lpstr>
      <vt:lpstr>IB at MMS</vt:lpstr>
      <vt:lpstr>          Core SubjectS</vt:lpstr>
      <vt:lpstr>                         World Languages   </vt:lpstr>
      <vt:lpstr>P.E. Credit</vt:lpstr>
      <vt:lpstr> Arts</vt:lpstr>
      <vt:lpstr>  Design  (career and  technical education)</vt:lpstr>
      <vt:lpstr>Flight and Space Design</vt:lpstr>
      <vt:lpstr>GRAPHIC DESIGN I</vt:lpstr>
      <vt:lpstr>PATHWAYS TO COMPUTER SCIENCE</vt:lpstr>
      <vt:lpstr>PATHWAYS to robotics</vt:lpstr>
      <vt:lpstr>Touch key data entry (keyboarding)</vt:lpstr>
      <vt:lpstr>AVID</vt:lpstr>
      <vt:lpstr>DATES TO REMEMBER</vt:lpstr>
    </vt:vector>
  </TitlesOfParts>
  <Company>Austin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2014-2015 6th Grade Course Selection Sheet</dc:title>
  <dc:creator>Windows User</dc:creator>
  <cp:lastModifiedBy>Deanna Mahan</cp:lastModifiedBy>
  <cp:revision>88</cp:revision>
  <dcterms:created xsi:type="dcterms:W3CDTF">2014-01-17T17:14:01Z</dcterms:created>
  <dcterms:modified xsi:type="dcterms:W3CDTF">2019-01-17T17:30:50Z</dcterms:modified>
</cp:coreProperties>
</file>